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42"/>
  </p:notesMasterIdLst>
  <p:handoutMasterIdLst>
    <p:handoutMasterId r:id="rId43"/>
  </p:handoutMasterIdLst>
  <p:sldIdLst>
    <p:sldId id="361" r:id="rId2"/>
    <p:sldId id="272" r:id="rId3"/>
    <p:sldId id="344" r:id="rId4"/>
    <p:sldId id="319" r:id="rId5"/>
    <p:sldId id="330" r:id="rId6"/>
    <p:sldId id="322" r:id="rId7"/>
    <p:sldId id="273" r:id="rId8"/>
    <p:sldId id="275" r:id="rId9"/>
    <p:sldId id="278" r:id="rId10"/>
    <p:sldId id="279" r:id="rId11"/>
    <p:sldId id="311" r:id="rId12"/>
    <p:sldId id="297" r:id="rId13"/>
    <p:sldId id="298" r:id="rId14"/>
    <p:sldId id="280" r:id="rId15"/>
    <p:sldId id="345" r:id="rId16"/>
    <p:sldId id="281" r:id="rId17"/>
    <p:sldId id="282" r:id="rId18"/>
    <p:sldId id="283" r:id="rId19"/>
    <p:sldId id="338" r:id="rId20"/>
    <p:sldId id="285" r:id="rId21"/>
    <p:sldId id="286" r:id="rId22"/>
    <p:sldId id="287" r:id="rId23"/>
    <p:sldId id="331" r:id="rId24"/>
    <p:sldId id="288" r:id="rId25"/>
    <p:sldId id="362" r:id="rId26"/>
    <p:sldId id="289" r:id="rId27"/>
    <p:sldId id="290" r:id="rId28"/>
    <p:sldId id="349" r:id="rId29"/>
    <p:sldId id="350" r:id="rId30"/>
    <p:sldId id="351" r:id="rId31"/>
    <p:sldId id="352" r:id="rId32"/>
    <p:sldId id="353" r:id="rId33"/>
    <p:sldId id="354" r:id="rId34"/>
    <p:sldId id="355" r:id="rId35"/>
    <p:sldId id="356" r:id="rId36"/>
    <p:sldId id="357" r:id="rId37"/>
    <p:sldId id="358" r:id="rId38"/>
    <p:sldId id="359" r:id="rId39"/>
    <p:sldId id="347" r:id="rId40"/>
    <p:sldId id="31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59FD"/>
    <a:srgbClr val="5CE600"/>
    <a:srgbClr val="A6F173"/>
    <a:srgbClr val="21242C"/>
    <a:srgbClr val="00BFF3"/>
    <a:srgbClr val="95BC47"/>
    <a:srgbClr val="7E8289"/>
    <a:srgbClr val="7A9D34"/>
    <a:srgbClr val="95BC46"/>
    <a:srgbClr val="E767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9" autoAdjust="0"/>
    <p:restoredTop sz="90365" autoAdjust="0"/>
  </p:normalViewPr>
  <p:slideViewPr>
    <p:cSldViewPr snapToGrid="0">
      <p:cViewPr>
        <p:scale>
          <a:sx n="125" d="100"/>
          <a:sy n="125" d="100"/>
        </p:scale>
        <p:origin x="-552" y="-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2" d="100"/>
          <a:sy n="102" d="100"/>
        </p:scale>
        <p:origin x="26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01BFF-BBF6-4249-9040-C117011E0510}" type="datetimeFigureOut">
              <a:rPr lang="en-US" smtClean="0"/>
              <a:t>6/22/15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BDE652-20ED-4052-B773-67B8AF436E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62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4582A6-9929-0447-B85E-BC58B59E6D01}" type="datetimeFigureOut">
              <a:rPr lang="en-US" smtClean="0"/>
              <a:t>6/22/15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DEE3D4-85AE-7242-9F51-3C6493B01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76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I'll give your brain a minute or two to parse this, because yes, this JavaScript code instantiates a Java </a:t>
            </a:r>
            <a:r>
              <a:rPr lang="en-US" dirty="0" err="1" smtClean="0"/>
              <a:t>android.text.format.Time</a:t>
            </a:r>
            <a:r>
              <a:rPr lang="en-US" dirty="0" smtClean="0"/>
              <a:t>() object, calls its set() method, then logs the return value of its format() method, which is the string "01/01/15".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EE3D4-85AE-7242-9F51-3C6493B018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454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JavaScript code instantiates an Objective-C </a:t>
            </a:r>
            <a:r>
              <a:rPr lang="en-US" dirty="0" err="1" smtClean="0"/>
              <a:t>UIAlertView</a:t>
            </a:r>
            <a:r>
              <a:rPr lang="en-US" dirty="0" smtClean="0"/>
              <a:t> class, sets its message property, and then calls its </a:t>
            </a:r>
            <a:r>
              <a:rPr lang="en-US" dirty="0" err="1" smtClean="0"/>
              <a:t>addButtonWithTitle</a:t>
            </a:r>
            <a:r>
              <a:rPr lang="en-US" dirty="0" smtClean="0"/>
              <a:t>() and show() methods. When you run a </a:t>
            </a:r>
            <a:r>
              <a:rPr lang="en-US" dirty="0" err="1" smtClean="0"/>
              <a:t>NativeScript</a:t>
            </a:r>
            <a:r>
              <a:rPr lang="en-US" dirty="0" smtClean="0"/>
              <a:t> </a:t>
            </a:r>
            <a:r>
              <a:rPr lang="en-US" dirty="0" err="1" smtClean="0"/>
              <a:t>iOS</a:t>
            </a:r>
            <a:r>
              <a:rPr lang="en-US" dirty="0" smtClean="0"/>
              <a:t> app with this code you'll see the alert below: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EE3D4-85AE-7242-9F51-3C6493B018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18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Relationship Id="rId3" Type="http://schemas.openxmlformats.org/officeDocument/2006/relationships/image" Target="../media/image4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Relationship Id="rId3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8152" y="3648076"/>
            <a:ext cx="10839448" cy="686946"/>
          </a:xfrm>
        </p:spPr>
        <p:txBody>
          <a:bodyPr anchor="ctr"/>
          <a:lstStyle>
            <a:lvl1pPr algn="l">
              <a:defRPr sz="6000" baseline="0">
                <a:latin typeface="+mj-lt"/>
              </a:defRPr>
            </a:lvl1pPr>
          </a:lstStyle>
          <a:p>
            <a:r>
              <a:rPr lang="en-US" dirty="0" smtClean="0"/>
              <a:t>Edit 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8152" y="4396343"/>
            <a:ext cx="10839448" cy="446528"/>
          </a:xfrm>
        </p:spPr>
        <p:txBody>
          <a:bodyPr>
            <a:norm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8152" y="4904192"/>
            <a:ext cx="2757488" cy="390525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3C59FD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8152" y="382710"/>
            <a:ext cx="1181250" cy="11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01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438152" y="554139"/>
            <a:ext cx="11338560" cy="548640"/>
          </a:xfrm>
          <a:noFill/>
        </p:spPr>
        <p:txBody>
          <a:bodyPr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      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38150" y="1486894"/>
            <a:ext cx="5493523" cy="4261444"/>
          </a:xfrm>
        </p:spPr>
        <p:txBody>
          <a:bodyPr/>
          <a:lstStyle>
            <a:lvl2pPr marL="182880" indent="182880">
              <a:defRPr/>
            </a:lvl2pPr>
            <a:lvl3pPr marL="365760" indent="182880">
              <a:defRPr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07432" y="1486894"/>
            <a:ext cx="5493523" cy="4261444"/>
          </a:xfrm>
        </p:spPr>
        <p:txBody>
          <a:bodyPr/>
          <a:lstStyle>
            <a:lvl2pPr marL="182880" indent="182880">
              <a:defRPr/>
            </a:lvl2pPr>
            <a:lvl3pPr marL="365760" indent="182880">
              <a:defRPr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            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73893" y="1"/>
            <a:ext cx="826888" cy="687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723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8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8150" y="1800225"/>
            <a:ext cx="11337925" cy="3544888"/>
          </a:xfrm>
        </p:spPr>
        <p:txBody>
          <a:bodyPr/>
          <a:lstStyle>
            <a:lvl2pPr marL="182880" indent="182880">
              <a:defRPr sz="4000"/>
            </a:lvl2pPr>
            <a:lvl3pPr marL="365760" indent="365760">
              <a:lnSpc>
                <a:spcPct val="100000"/>
              </a:lnSpc>
              <a:defRPr sz="2800" baseline="0"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07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8152" y="405517"/>
            <a:ext cx="11210923" cy="1285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SLIDE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8152" y="2035535"/>
            <a:ext cx="11210923" cy="4141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slide subtitle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830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5" r:id="rId2"/>
    <p:sldLayoutId id="2147483686" r:id="rId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0" kern="1200" baseline="0">
          <a:solidFill>
            <a:schemeClr val="tx1"/>
          </a:solidFill>
          <a:latin typeface="+mj-lt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182880" indent="365760" algn="l" defTabSz="91440" rtl="0" eaLnBrk="1" latinLnBrk="0" hangingPunct="1">
        <a:lnSpc>
          <a:spcPct val="100000"/>
        </a:lnSpc>
        <a:spcBef>
          <a:spcPts val="10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3600" kern="1200" baseline="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1pPr>
      <a:lvl2pPr marL="36576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tabLst>
          <a:tab pos="301752" algn="l"/>
        </a:tabLst>
        <a:defRPr sz="2800" kern="1200" baseline="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2pPr>
      <a:lvl3pPr marL="54864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73152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91440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cap="all" spc="0" baseline="0">
          <a:solidFill>
            <a:srgbClr val="95BC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3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3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Relationship Id="rId3" Type="http://schemas.openxmlformats.org/officeDocument/2006/relationships/hyperlink" Target="https://www.npmjs.com/search?q=nativescrip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Relationship Id="rId3" Type="http://schemas.openxmlformats.org/officeDocument/2006/relationships/hyperlink" Target="http://www.telerik.com/platform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hyperlink" Target="https://www.telerik.com/purchase/platform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Relationship Id="rId3" Type="http://schemas.openxmlformats.org/officeDocument/2006/relationships/hyperlink" Target="https://www.telerik.com/purchase/appbuilder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nativescript/nativescript-cli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nativescript/nativescript-cli%23system-requirements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Relationship Id="rId3" Type="http://schemas.openxmlformats.org/officeDocument/2006/relationships/hyperlink" Target="http://docs.nativescript.org/ui-with-xml%23custom-components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docs.nativescript.org/styling%23supported-properties" TargetMode="External"/><Relationship Id="rId3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tjvantoll/summer-of-nativescript/blob/master/july/lab.m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2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75042" y="3061474"/>
            <a:ext cx="10839448" cy="686946"/>
          </a:xfrm>
        </p:spPr>
        <p:txBody>
          <a:bodyPr>
            <a:noAutofit/>
          </a:bodyPr>
          <a:lstStyle/>
          <a:p>
            <a:r>
              <a:rPr lang="en-US" sz="6600" b="1" dirty="0" smtClean="0"/>
              <a:t>Introducing </a:t>
            </a:r>
            <a:r>
              <a:rPr lang="en-US" sz="6600" b="1" dirty="0" err="1" smtClean="0"/>
              <a:t>NativeScript</a:t>
            </a:r>
            <a:r>
              <a:rPr lang="en-US" sz="6600" b="1" dirty="0" smtClean="0"/>
              <a:t/>
            </a:r>
            <a:br>
              <a:rPr lang="en-US" sz="6600" b="1" dirty="0" smtClean="0"/>
            </a:br>
            <a:r>
              <a:rPr lang="en-US" sz="3200" dirty="0" smtClean="0"/>
              <a:t>[Your name here]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36645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8150" y="0"/>
            <a:ext cx="11338560" cy="120080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 descr="Screen Shot 2015-01-29 at 4.19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9377" y="-427385"/>
            <a:ext cx="9426576" cy="786388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3443740" y="3162649"/>
            <a:ext cx="2234768" cy="109898"/>
          </a:xfrm>
          <a:prstGeom prst="straightConnector1">
            <a:avLst/>
          </a:prstGeom>
          <a:ln w="63500"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785672" y="3760986"/>
            <a:ext cx="1892836" cy="506520"/>
          </a:xfrm>
          <a:prstGeom prst="straightConnector1">
            <a:avLst/>
          </a:prstGeom>
          <a:ln w="63500"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832652" y="4432591"/>
            <a:ext cx="2992398" cy="1953285"/>
          </a:xfrm>
          <a:prstGeom prst="straightConnector1">
            <a:avLst/>
          </a:prstGeom>
          <a:ln w="63500"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Screen Shot 2015-02-16 at 9.55.3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490" y="2583180"/>
            <a:ext cx="65151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5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312" y="452924"/>
            <a:ext cx="11338560" cy="548640"/>
          </a:xfrm>
        </p:spPr>
        <p:txBody>
          <a:bodyPr/>
          <a:lstStyle/>
          <a:p>
            <a:r>
              <a:rPr lang="en-US" dirty="0" smtClean="0"/>
              <a:t>How does this work?</a:t>
            </a:r>
            <a:endParaRPr lang="en-US" dirty="0"/>
          </a:p>
        </p:txBody>
      </p:sp>
      <p:pic>
        <p:nvPicPr>
          <p:cNvPr id="3" name="Picture 2" descr="JPEG image-9F21A51BC412-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640" y="1545834"/>
            <a:ext cx="4930140" cy="430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08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r>
              <a:rPr lang="en-US" dirty="0" smtClean="0"/>
              <a:t> and JS VMs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r>
              <a:rPr lang="en-US" dirty="0" smtClean="0"/>
              <a:t> runs JavaScript on a JavaScript VM</a:t>
            </a:r>
          </a:p>
          <a:p>
            <a:pPr lvl="2"/>
            <a:r>
              <a:rPr lang="en-US" dirty="0" err="1" smtClean="0"/>
              <a:t>JavaScriptCore</a:t>
            </a:r>
            <a:r>
              <a:rPr lang="en-US" dirty="0" smtClean="0"/>
              <a:t> on </a:t>
            </a:r>
            <a:r>
              <a:rPr lang="en-US" dirty="0" err="1" smtClean="0"/>
              <a:t>iOS</a:t>
            </a:r>
            <a:endParaRPr lang="en-US" dirty="0" smtClean="0"/>
          </a:p>
          <a:p>
            <a:pPr lvl="2"/>
            <a:r>
              <a:rPr lang="en-US" dirty="0" smtClean="0"/>
              <a:t>V8 on Android</a:t>
            </a:r>
          </a:p>
        </p:txBody>
      </p:sp>
    </p:spTree>
    <p:extLst>
      <p:ext uri="{BB962C8B-B14F-4D97-AF65-F5344CB8AC3E}">
        <p14:creationId xmlns:p14="http://schemas.microsoft.com/office/powerpoint/2010/main" val="2836990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05510" y="1830705"/>
            <a:ext cx="4936490" cy="709295"/>
          </a:xfrm>
        </p:spPr>
        <p:txBody>
          <a:bodyPr/>
          <a:lstStyle/>
          <a:p>
            <a:r>
              <a:rPr lang="en-US" dirty="0" smtClean="0"/>
              <a:t>Runs on V8</a:t>
            </a:r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925830" y="5173345"/>
            <a:ext cx="5820410" cy="861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Runs on </a:t>
            </a:r>
            <a:r>
              <a:rPr lang="en-US" dirty="0" err="1" smtClean="0"/>
              <a:t>JavaScriptCore</a:t>
            </a:r>
            <a:endParaRPr lang="en-US" dirty="0"/>
          </a:p>
        </p:txBody>
      </p:sp>
      <p:pic>
        <p:nvPicPr>
          <p:cNvPr id="6" name="Picture 5" descr="Screen Shot 2015-02-16 at 9.55.3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0" y="2948940"/>
            <a:ext cx="6515100" cy="2209800"/>
          </a:xfrm>
          <a:prstGeom prst="rect">
            <a:avLst/>
          </a:prstGeom>
        </p:spPr>
      </p:pic>
      <p:pic>
        <p:nvPicPr>
          <p:cNvPr id="7" name="Picture 6" descr="Screen Shot 2015-02-11 at 9.51.4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" y="121920"/>
            <a:ext cx="85471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65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EG image-700D0851A1E7-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" y="486410"/>
            <a:ext cx="8457536" cy="560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58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PEG image-B4658A627709-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07670"/>
            <a:ext cx="7945120" cy="562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20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r>
              <a:rPr lang="en-US" dirty="0" smtClean="0"/>
              <a:t> modules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150" y="1800225"/>
            <a:ext cx="11103609" cy="4051936"/>
          </a:xfrm>
        </p:spPr>
        <p:txBody>
          <a:bodyPr>
            <a:normAutofit/>
          </a:bodyPr>
          <a:lstStyle/>
          <a:p>
            <a:r>
              <a:rPr lang="en-US" dirty="0" err="1" smtClean="0"/>
              <a:t>NativeScript</a:t>
            </a:r>
            <a:r>
              <a:rPr lang="en-US" dirty="0"/>
              <a:t>-</a:t>
            </a:r>
            <a:r>
              <a:rPr lang="en-US" dirty="0" smtClean="0"/>
              <a:t>provided modules that provide cross-platform functionality.</a:t>
            </a:r>
          </a:p>
          <a:p>
            <a:r>
              <a:rPr lang="en-US" dirty="0" smtClean="0"/>
              <a:t>There are dozens of them and they’re easy to write yourself.</a:t>
            </a:r>
          </a:p>
          <a:p>
            <a:r>
              <a:rPr lang="en-US" dirty="0" err="1" smtClean="0"/>
              <a:t>NativeScript</a:t>
            </a:r>
            <a:r>
              <a:rPr lang="en-US" dirty="0" smtClean="0"/>
              <a:t> modules follow Node module’s conventions (</a:t>
            </a:r>
            <a:r>
              <a:rPr lang="en-US" dirty="0" err="1" smtClean="0"/>
              <a:t>CommonJS</a:t>
            </a:r>
            <a:r>
              <a:rPr lang="en-US" dirty="0" smtClean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259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r>
              <a:rPr lang="en-US" dirty="0" smtClean="0"/>
              <a:t> file module</a:t>
            </a:r>
            <a:endParaRPr lang="en-US" dirty="0"/>
          </a:p>
        </p:txBody>
      </p:sp>
      <p:pic>
        <p:nvPicPr>
          <p:cNvPr id="6" name="Picture 5" descr="android-logo-transparent-backgrou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7" y="2630532"/>
            <a:ext cx="1941683" cy="1941683"/>
          </a:xfrm>
          <a:prstGeom prst="rect">
            <a:avLst/>
          </a:prstGeom>
        </p:spPr>
      </p:pic>
      <p:pic>
        <p:nvPicPr>
          <p:cNvPr id="7" name="Picture 6" descr="Screen Shot 2015-01-30 at 12.59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560" y="5510262"/>
            <a:ext cx="9876666" cy="1152078"/>
          </a:xfrm>
          <a:prstGeom prst="rect">
            <a:avLst/>
          </a:prstGeom>
        </p:spPr>
      </p:pic>
      <p:pic>
        <p:nvPicPr>
          <p:cNvPr id="8" name="Picture 7" descr="200px-apple-logo-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" y="4986379"/>
            <a:ext cx="1453209" cy="1780181"/>
          </a:xfrm>
          <a:prstGeom prst="rect">
            <a:avLst/>
          </a:prstGeom>
        </p:spPr>
      </p:pic>
      <p:pic>
        <p:nvPicPr>
          <p:cNvPr id="9" name="Picture 8" descr="Screen Shot 2015-01-30 at 1.02.2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240" y="3326643"/>
            <a:ext cx="4631647" cy="58342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6607348" y="2304937"/>
            <a:ext cx="1" cy="899786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760379" y="2448061"/>
            <a:ext cx="0" cy="299170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creen Shot 2015-02-16 at 10.42.09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1291590"/>
            <a:ext cx="94488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98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module example</a:t>
            </a:r>
            <a:endParaRPr lang="en-US" dirty="0"/>
          </a:p>
        </p:txBody>
      </p:sp>
      <p:pic>
        <p:nvPicPr>
          <p:cNvPr id="4" name="Picture 3" descr="Screen Shot 2015-01-30 at 1.19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1596727"/>
            <a:ext cx="84963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3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modules</a:t>
            </a:r>
            <a:endParaRPr lang="en-US" dirty="0"/>
          </a:p>
        </p:txBody>
      </p:sp>
      <p:pic>
        <p:nvPicPr>
          <p:cNvPr id="5" name="Picture 4" descr="Screen Shot 2015-04-28 at 12.37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" y="1378393"/>
            <a:ext cx="7863840" cy="44536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77920" y="6380480"/>
            <a:ext cx="486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https://www.npmjs.com/search?q=</a:t>
            </a:r>
            <a:r>
              <a:rPr lang="en-US" dirty="0" smtClean="0">
                <a:hlinkClick r:id="rId3"/>
              </a:rPr>
              <a:t>nativescript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894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NativeScript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 runtime for building and running </a:t>
            </a:r>
            <a:r>
              <a:rPr lang="en-US" i="1" dirty="0"/>
              <a:t>native</a:t>
            </a:r>
            <a:r>
              <a:rPr lang="en-US" dirty="0"/>
              <a:t> </a:t>
            </a:r>
            <a:r>
              <a:rPr lang="en-US" dirty="0" err="1"/>
              <a:t>iOS</a:t>
            </a:r>
            <a:r>
              <a:rPr lang="en-US" dirty="0"/>
              <a:t>, Android, and </a:t>
            </a:r>
            <a:r>
              <a:rPr lang="en-US" dirty="0" smtClean="0"/>
              <a:t>(soon) Windows </a:t>
            </a:r>
            <a:r>
              <a:rPr lang="en-US" dirty="0"/>
              <a:t>Phone apps with a single, JavaScript code base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17600" y="4024102"/>
            <a:ext cx="2776052" cy="18760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13412" y="4012772"/>
            <a:ext cx="3029991" cy="20476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67495" y="3938798"/>
            <a:ext cx="3157699" cy="213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88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072" y="899964"/>
            <a:ext cx="11338560" cy="548640"/>
          </a:xfrm>
        </p:spPr>
        <p:txBody>
          <a:bodyPr/>
          <a:lstStyle/>
          <a:p>
            <a:r>
              <a:rPr lang="en-US" dirty="0" smtClean="0"/>
              <a:t>But how do I turn this into an app?</a:t>
            </a:r>
            <a:endParaRPr lang="en-US" dirty="0"/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420" y="2274570"/>
            <a:ext cx="5392420" cy="351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31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ways to use </a:t>
            </a:r>
            <a:r>
              <a:rPr lang="en-US" dirty="0" err="1" smtClean="0"/>
              <a:t>NativeScript</a:t>
            </a:r>
            <a:endParaRPr lang="en-US" dirty="0"/>
          </a:p>
        </p:txBody>
      </p:sp>
      <p:pic>
        <p:nvPicPr>
          <p:cNvPr id="4" name="Picture 3" descr="Telerik_Platform_Bl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09" y="2289337"/>
            <a:ext cx="6301312" cy="11551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80902" y="2393355"/>
            <a:ext cx="8004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1)</a:t>
            </a:r>
            <a:endParaRPr lang="en-US" sz="5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580902" y="4047707"/>
            <a:ext cx="8004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2</a:t>
            </a:r>
            <a:r>
              <a:rPr lang="en-US" sz="5400" b="1" dirty="0" smtClean="0"/>
              <a:t>)</a:t>
            </a:r>
            <a:endParaRPr lang="en-US" sz="5400" b="1" dirty="0"/>
          </a:p>
        </p:txBody>
      </p:sp>
      <p:pic>
        <p:nvPicPr>
          <p:cNvPr id="7" name="Picture 6" descr="Screen Shot 2015-01-30 at 1.28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241" y="4232807"/>
            <a:ext cx="54483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807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idx="4294967295"/>
          </p:nvPr>
        </p:nvSpPr>
        <p:spPr>
          <a:xfrm>
            <a:off x="438150" y="1307581"/>
            <a:ext cx="11396040" cy="508220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Backend-as-a-service</a:t>
            </a:r>
          </a:p>
          <a:p>
            <a:pPr lvl="1"/>
            <a:r>
              <a:rPr lang="en-US" dirty="0" smtClean="0"/>
              <a:t>Push notifications, cloud data, file storage,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Analytics</a:t>
            </a:r>
          </a:p>
          <a:p>
            <a:r>
              <a:rPr lang="en-US" dirty="0" err="1" smtClean="0"/>
              <a:t>AppBuilder</a:t>
            </a:r>
            <a:endParaRPr lang="en-US" dirty="0" smtClean="0"/>
          </a:p>
          <a:p>
            <a:pPr lvl="1"/>
            <a:r>
              <a:rPr lang="en-US" dirty="0" smtClean="0"/>
              <a:t>Cloud builds (build </a:t>
            </a:r>
            <a:r>
              <a:rPr lang="en-US" dirty="0" err="1" smtClean="0"/>
              <a:t>iOS</a:t>
            </a:r>
            <a:r>
              <a:rPr lang="en-US" dirty="0" smtClean="0"/>
              <a:t> apps on Windows, Windows Phone apps on a Mac)</a:t>
            </a:r>
          </a:p>
          <a:p>
            <a:pPr lvl="1"/>
            <a:r>
              <a:rPr lang="en-US" dirty="0" err="1" smtClean="0"/>
              <a:t>NativeScript</a:t>
            </a:r>
            <a:r>
              <a:rPr lang="en-US" dirty="0" smtClean="0"/>
              <a:t> debugging and </a:t>
            </a:r>
            <a:r>
              <a:rPr lang="en-US" dirty="0" smtClean="0"/>
              <a:t>tooling</a:t>
            </a:r>
          </a:p>
          <a:p>
            <a:r>
              <a:rPr lang="en-US" dirty="0" smtClean="0"/>
              <a:t>Screen Builder (app scaffolding)</a:t>
            </a:r>
            <a:endParaRPr lang="en-US" dirty="0" smtClean="0"/>
          </a:p>
          <a:p>
            <a:r>
              <a:rPr lang="en-US" dirty="0" smtClean="0"/>
              <a:t>And </a:t>
            </a:r>
            <a:r>
              <a:rPr lang="en-US" dirty="0" smtClean="0"/>
              <a:t>more!</a:t>
            </a:r>
          </a:p>
          <a:p>
            <a:endParaRPr lang="en-US" dirty="0"/>
          </a:p>
        </p:txBody>
      </p:sp>
      <p:pic>
        <p:nvPicPr>
          <p:cNvPr id="5" name="Picture 4" descr="Telerik_Platform_Bl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13"/>
            <a:ext cx="6301312" cy="11551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01312" y="636825"/>
            <a:ext cx="4215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4A36FF"/>
                </a:solidFill>
                <a:hlinkClick r:id="rId3"/>
              </a:rPr>
              <a:t>http://telerik.com/platform</a:t>
            </a:r>
            <a:endParaRPr lang="en-US" sz="2800" dirty="0">
              <a:solidFill>
                <a:srgbClr val="4A3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104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Telerik</a:t>
            </a:r>
            <a:r>
              <a:rPr lang="en-US" dirty="0" smtClean="0"/>
              <a:t> </a:t>
            </a:r>
            <a:r>
              <a:rPr lang="en-US" dirty="0" err="1" smtClean="0"/>
              <a:t>AppBuilder</a:t>
            </a:r>
            <a:r>
              <a:rPr lang="en-US" dirty="0" smtClean="0"/>
              <a:t> IDE Options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In-</a:t>
            </a:r>
            <a:r>
              <a:rPr lang="en-US" dirty="0"/>
              <a:t>B</a:t>
            </a:r>
            <a:r>
              <a:rPr lang="en-US" dirty="0" smtClean="0"/>
              <a:t>rowser Client</a:t>
            </a:r>
          </a:p>
          <a:p>
            <a:r>
              <a:rPr lang="en-US" dirty="0" smtClean="0"/>
              <a:t>Visual Studio Extension</a:t>
            </a:r>
          </a:p>
          <a:p>
            <a:r>
              <a:rPr lang="en-US" dirty="0" smtClean="0"/>
              <a:t>Sublime Text Package</a:t>
            </a:r>
          </a:p>
          <a:p>
            <a:r>
              <a:rPr lang="en-US" dirty="0" smtClean="0"/>
              <a:t>Command-Line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139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lerik_Platform_Bl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13"/>
            <a:ext cx="6301312" cy="1155168"/>
          </a:xfrm>
          <a:prstGeom prst="rect">
            <a:avLst/>
          </a:prstGeom>
        </p:spPr>
      </p:pic>
      <p:pic>
        <p:nvPicPr>
          <p:cNvPr id="5" name="Picture 4" descr="Screen Shot 2015-01-30 at 2.41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8514"/>
            <a:ext cx="12192000" cy="52942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0873" y="1145294"/>
            <a:ext cx="6849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4A36FF"/>
                </a:solidFill>
                <a:hlinkClick r:id="rId4"/>
              </a:rPr>
              <a:t>https://</a:t>
            </a:r>
            <a:r>
              <a:rPr lang="en-US" sz="2800" dirty="0" err="1">
                <a:solidFill>
                  <a:srgbClr val="4A36FF"/>
                </a:solidFill>
                <a:hlinkClick r:id="rId4"/>
              </a:rPr>
              <a:t>www.telerik.com</a:t>
            </a:r>
            <a:r>
              <a:rPr lang="en-US" sz="2800" dirty="0">
                <a:solidFill>
                  <a:srgbClr val="4A36FF"/>
                </a:solidFill>
                <a:hlinkClick r:id="rId4"/>
              </a:rPr>
              <a:t>/purchase/platform</a:t>
            </a:r>
            <a:endParaRPr lang="en-US" sz="2800" dirty="0">
              <a:solidFill>
                <a:srgbClr val="4A3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888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Or, use </a:t>
            </a:r>
            <a:r>
              <a:rPr lang="en-US" dirty="0" err="1" smtClean="0"/>
              <a:t>AppBuilder</a:t>
            </a:r>
            <a:r>
              <a:rPr lang="en-US" dirty="0" smtClean="0"/>
              <a:t> individually</a:t>
            </a:r>
            <a:endParaRPr lang="en-US" dirty="0"/>
          </a:p>
        </p:txBody>
      </p:sp>
      <p:pic>
        <p:nvPicPr>
          <p:cNvPr id="4" name="Picture 3" descr="Screen Shot 2015-06-22 at 10.44.2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20" y="2414266"/>
            <a:ext cx="11054080" cy="32310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3593" y="1145294"/>
            <a:ext cx="7209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4A36FF"/>
                </a:solidFill>
                <a:hlinkClick r:id="rId3"/>
              </a:rPr>
              <a:t>https://www.telerik.com/purchase/</a:t>
            </a:r>
            <a:r>
              <a:rPr lang="en-US" sz="2800" dirty="0" smtClean="0">
                <a:solidFill>
                  <a:srgbClr val="4A36FF"/>
                </a:solidFill>
                <a:hlinkClick r:id="rId3"/>
              </a:rPr>
              <a:t>appbuilder</a:t>
            </a:r>
            <a:r>
              <a:rPr lang="en-US" sz="2800" dirty="0" smtClean="0">
                <a:solidFill>
                  <a:srgbClr val="4A36FF"/>
                </a:solidFill>
              </a:rPr>
              <a:t> </a:t>
            </a:r>
            <a:endParaRPr lang="en-US" sz="2800" dirty="0">
              <a:solidFill>
                <a:srgbClr val="4A3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703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r>
              <a:rPr lang="en-US" dirty="0" smtClean="0"/>
              <a:t> CLI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Free and open source</a:t>
            </a:r>
          </a:p>
          <a:p>
            <a:r>
              <a:rPr lang="en-US" dirty="0">
                <a:hlinkClick r:id="rId2"/>
              </a:rPr>
              <a:t>https://github.com/nativescript/nativescript-</a:t>
            </a:r>
            <a:r>
              <a:rPr lang="en-US" dirty="0" smtClean="0">
                <a:hlinkClick r:id="rId2"/>
              </a:rPr>
              <a:t>cli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219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r>
              <a:rPr lang="en-US" dirty="0" smtClean="0"/>
              <a:t> CLI requirements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4294967295"/>
          </p:nvPr>
        </p:nvSpPr>
        <p:spPr>
          <a:xfrm>
            <a:off x="291608" y="1585183"/>
            <a:ext cx="9612198" cy="1240324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hlinkClick r:id="rId2"/>
              </a:rPr>
              <a:t>https://github.com/nativescript/nativescript-cli#system-</a:t>
            </a:r>
            <a:r>
              <a:rPr lang="en-US" dirty="0" smtClean="0">
                <a:hlinkClick r:id="rId2"/>
              </a:rPr>
              <a:t>requirements</a:t>
            </a:r>
            <a:endParaRPr lang="en-US" dirty="0" smtClean="0"/>
          </a:p>
        </p:txBody>
      </p:sp>
      <p:pic>
        <p:nvPicPr>
          <p:cNvPr id="5" name="Picture 4" descr="android-logo-transparent-backgrou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89" y="2986848"/>
            <a:ext cx="1648599" cy="1648599"/>
          </a:xfrm>
          <a:prstGeom prst="rect">
            <a:avLst/>
          </a:prstGeom>
        </p:spPr>
      </p:pic>
      <p:pic>
        <p:nvPicPr>
          <p:cNvPr id="6" name="Picture 5" descr="200px-apple-logo-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50" y="4747730"/>
            <a:ext cx="1297778" cy="1589778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1971041" y="5332724"/>
            <a:ext cx="8421240" cy="8140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71500" marR="0" indent="-38862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A36FF"/>
              </a:buClr>
              <a:buFont typeface="Arial"/>
              <a:buChar char="•"/>
              <a:defRPr sz="36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1045028" marR="0" indent="-40494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A36FF"/>
              </a:buClr>
              <a:buFont typeface="Arial"/>
              <a:buChar char="•"/>
              <a:defRPr sz="32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531620" marR="0" indent="-43433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943100" marR="0" indent="-38861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471737" marR="0" indent="-46005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971800" marR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32004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6576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41148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dirty="0" err="1" smtClean="0"/>
              <a:t>Xcode</a:t>
            </a:r>
            <a:r>
              <a:rPr lang="en-US" dirty="0" smtClean="0"/>
              <a:t>, </a:t>
            </a:r>
            <a:r>
              <a:rPr lang="en-US" dirty="0" err="1" smtClean="0"/>
              <a:t>Xcode</a:t>
            </a:r>
            <a:r>
              <a:rPr lang="en-US" dirty="0" smtClean="0"/>
              <a:t> CLI tools, </a:t>
            </a:r>
            <a:r>
              <a:rPr lang="en-US" dirty="0" err="1" smtClean="0"/>
              <a:t>iOS</a:t>
            </a:r>
            <a:r>
              <a:rPr lang="en-US" dirty="0" smtClean="0"/>
              <a:t> SDK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1782928" y="3328397"/>
            <a:ext cx="8120878" cy="8304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71500" marR="0" indent="-38862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A36FF"/>
              </a:buClr>
              <a:buFont typeface="Arial"/>
              <a:buChar char="•"/>
              <a:defRPr sz="36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1045028" marR="0" indent="-40494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A36FF"/>
              </a:buClr>
              <a:buFont typeface="Arial"/>
              <a:buChar char="•"/>
              <a:defRPr sz="32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531620" marR="0" indent="-43433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943100" marR="0" indent="-38861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471737" marR="0" indent="-46005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971800" marR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32004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6576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41148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dirty="0" smtClean="0"/>
              <a:t>JDK, Apache Ant, Android SDK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633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a new project</a:t>
            </a:r>
            <a:endParaRPr lang="en-US" dirty="0"/>
          </a:p>
        </p:txBody>
      </p:sp>
      <p:pic>
        <p:nvPicPr>
          <p:cNvPr id="4" name="Picture 3" descr="Screen Shot 2015-01-30 at 3.34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1804314"/>
            <a:ext cx="59436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429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on </a:t>
            </a:r>
            <a:r>
              <a:rPr lang="en-US" dirty="0" err="1" smtClean="0"/>
              <a:t>iOS</a:t>
            </a:r>
            <a:endParaRPr lang="en-US" dirty="0"/>
          </a:p>
        </p:txBody>
      </p:sp>
      <p:pic>
        <p:nvPicPr>
          <p:cNvPr id="4" name="Picture 3" descr="Screen Shot 2015-01-30 at 3.32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2695717"/>
            <a:ext cx="5130800" cy="1206500"/>
          </a:xfrm>
          <a:prstGeom prst="rect">
            <a:avLst/>
          </a:prstGeom>
        </p:spPr>
      </p:pic>
      <p:pic>
        <p:nvPicPr>
          <p:cNvPr id="5" name="Picture 4" descr="Screen Shot 2015-01-30 at 3.00.0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950" y="329696"/>
            <a:ext cx="4754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2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477520"/>
            <a:ext cx="7429500" cy="556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85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2" y="585004"/>
            <a:ext cx="11338560" cy="548640"/>
          </a:xfrm>
        </p:spPr>
        <p:txBody>
          <a:bodyPr/>
          <a:lstStyle/>
          <a:p>
            <a:r>
              <a:rPr lang="en-US" dirty="0" smtClean="0"/>
              <a:t>Running on Android</a:t>
            </a:r>
            <a:endParaRPr lang="en-US" dirty="0"/>
          </a:p>
        </p:txBody>
      </p:sp>
      <p:pic>
        <p:nvPicPr>
          <p:cNvPr id="4" name="Picture 3" descr="Screen Shot 2015-01-30 at 3.24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2724002"/>
            <a:ext cx="5765800" cy="1219200"/>
          </a:xfrm>
          <a:prstGeom prst="rect">
            <a:avLst/>
          </a:prstGeom>
        </p:spPr>
      </p:pic>
      <p:pic>
        <p:nvPicPr>
          <p:cNvPr id="5" name="Picture 4" descr="Screen Shot 2015-01-30 at 3.31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604" y="138423"/>
            <a:ext cx="4943757" cy="627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66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5-27 at 2.20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07" y="0"/>
            <a:ext cx="95221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89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app.js</a:t>
            </a:r>
            <a:endParaRPr lang="en-US" dirty="0"/>
          </a:p>
        </p:txBody>
      </p:sp>
      <p:pic>
        <p:nvPicPr>
          <p:cNvPr id="4" name="Picture 3" descr="Screen Shot 2015-02-18 at 12.47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822450"/>
            <a:ext cx="86614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59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17830" y="1495425"/>
            <a:ext cx="10331450" cy="176593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XML markup structure</a:t>
            </a:r>
          </a:p>
          <a:p>
            <a:r>
              <a:rPr lang="en-US" dirty="0" smtClean="0"/>
              <a:t>Elements (e.g. </a:t>
            </a:r>
            <a:r>
              <a:rPr lang="en-US" dirty="0" smtClean="0">
                <a:latin typeface="Courier New"/>
                <a:cs typeface="Courier New"/>
              </a:rPr>
              <a:t>&lt;Page&gt;, &lt;Label&gt;</a:t>
            </a:r>
            <a:r>
              <a:rPr lang="en-US" dirty="0" smtClean="0"/>
              <a:t>) are </a:t>
            </a:r>
            <a:r>
              <a:rPr lang="en-US" dirty="0" err="1" smtClean="0"/>
              <a:t>NativeScript</a:t>
            </a:r>
            <a:r>
              <a:rPr lang="en-US" dirty="0" smtClean="0"/>
              <a:t> modules</a:t>
            </a:r>
            <a:endParaRPr lang="en-US" dirty="0"/>
          </a:p>
        </p:txBody>
      </p:sp>
      <p:pic>
        <p:nvPicPr>
          <p:cNvPr id="4" name="Picture 3" descr="Screen Shot 2015-02-18 at 11.32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0" y="3649980"/>
            <a:ext cx="66421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65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2" y="219244"/>
            <a:ext cx="11338560" cy="548640"/>
          </a:xfrm>
        </p:spPr>
        <p:txBody>
          <a:bodyPr/>
          <a:lstStyle/>
          <a:p>
            <a:r>
              <a:rPr lang="en-US" dirty="0" smtClean="0"/>
              <a:t>Custom XML Components</a:t>
            </a:r>
            <a:endParaRPr lang="en-US" dirty="0"/>
          </a:p>
        </p:txBody>
      </p:sp>
      <p:pic>
        <p:nvPicPr>
          <p:cNvPr id="5" name="Picture 4" descr="Screen Shot 2015-03-12 at 9.55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42" y="1066800"/>
            <a:ext cx="7221598" cy="3672840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53671" y="5071745"/>
            <a:ext cx="9569450" cy="465455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sz="2400" dirty="0">
                <a:hlinkClick r:id="rId3"/>
              </a:rPr>
              <a:t>http://docs.nativescript.org/ui-with-xml#custom-</a:t>
            </a:r>
            <a:r>
              <a:rPr lang="en-US" sz="2400" dirty="0" smtClean="0">
                <a:hlinkClick r:id="rId3"/>
              </a:rPr>
              <a:t>components</a:t>
            </a:r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38868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binding</a:t>
            </a:r>
            <a:endParaRPr lang="en-US" dirty="0"/>
          </a:p>
        </p:txBody>
      </p:sp>
      <p:pic>
        <p:nvPicPr>
          <p:cNvPr id="5" name="Picture 4" descr="Screen Shot 2015-02-18 at 1.03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" y="3888740"/>
            <a:ext cx="11191240" cy="1727189"/>
          </a:xfrm>
          <a:prstGeom prst="rect">
            <a:avLst/>
          </a:prstGeom>
        </p:spPr>
      </p:pic>
      <p:pic>
        <p:nvPicPr>
          <p:cNvPr id="3" name="Picture 2" descr="Screen Shot 2015-03-27 at 9.28.0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0" y="1710690"/>
            <a:ext cx="66675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602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binding improved</a:t>
            </a:r>
            <a:endParaRPr lang="en-US" dirty="0"/>
          </a:p>
        </p:txBody>
      </p:sp>
      <p:pic>
        <p:nvPicPr>
          <p:cNvPr id="5" name="Picture 4" descr="Screen Shot 2015-02-18 at 1.51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609090"/>
            <a:ext cx="102997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52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</p:txBody>
      </p:sp>
      <p:pic>
        <p:nvPicPr>
          <p:cNvPr id="4" name="Picture 3" descr="Screen Shot 2015-02-18 at 3.57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" y="1431290"/>
            <a:ext cx="41148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2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4951" y="113665"/>
            <a:ext cx="9569450" cy="1369695"/>
          </a:xfrm>
        </p:spPr>
        <p:txBody>
          <a:bodyPr/>
          <a:lstStyle/>
          <a:p>
            <a:pPr indent="0">
              <a:buNone/>
            </a:pPr>
            <a:r>
              <a:rPr lang="en-US" dirty="0">
                <a:hlinkClick r:id="rId2"/>
              </a:rPr>
              <a:t>http://docs.nativescript.org/styling#supported-</a:t>
            </a:r>
            <a:r>
              <a:rPr lang="en-US" dirty="0" smtClean="0">
                <a:hlinkClick r:id="rId2"/>
              </a:rPr>
              <a:t>properties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 descr="Screen Shot 2015-03-09 at 11.27.3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67" y="1574800"/>
            <a:ext cx="7727313" cy="575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 Lab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https://github.com/tjvantoll/summer-of-nativescript/blob/master/july/</a:t>
            </a:r>
            <a:r>
              <a:rPr lang="en-US" dirty="0" smtClean="0">
                <a:hlinkClick r:id="rId2"/>
              </a:rPr>
              <a:t>lab.md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416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24231" y="1495425"/>
            <a:ext cx="2863849" cy="688975"/>
          </a:xfrm>
        </p:spPr>
        <p:txBody>
          <a:bodyPr/>
          <a:lstStyle/>
          <a:p>
            <a:r>
              <a:rPr lang="en-US" dirty="0" smtClean="0"/>
              <a:t>No DOM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28" y="219541"/>
            <a:ext cx="1181250" cy="1181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688" y="1154261"/>
            <a:ext cx="1181250" cy="1181250"/>
          </a:xfrm>
          <a:prstGeom prst="rect">
            <a:avLst/>
          </a:prstGeom>
        </p:spPr>
      </p:pic>
      <p:pic>
        <p:nvPicPr>
          <p:cNvPr id="6" name="Picture 5" descr="img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320" y="152400"/>
            <a:ext cx="1732280" cy="1469598"/>
          </a:xfrm>
          <a:prstGeom prst="rect">
            <a:avLst/>
          </a:prstGeom>
        </p:spPr>
      </p:pic>
      <p:pic>
        <p:nvPicPr>
          <p:cNvPr id="7" name="Picture 6" descr="imgr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250" y="1151890"/>
            <a:ext cx="1184910" cy="1184910"/>
          </a:xfrm>
          <a:prstGeom prst="rect">
            <a:avLst/>
          </a:prstGeom>
        </p:spPr>
      </p:pic>
      <p:sp>
        <p:nvSpPr>
          <p:cNvPr id="8" name="Text Placeholder 2"/>
          <p:cNvSpPr txBox="1">
            <a:spLocks/>
          </p:cNvSpPr>
          <p:nvPr/>
        </p:nvSpPr>
        <p:spPr>
          <a:xfrm>
            <a:off x="5924551" y="2501265"/>
            <a:ext cx="4641849" cy="8108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No cross compilation</a:t>
            </a:r>
            <a:endParaRPr lang="en-US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7479031" y="1343025"/>
            <a:ext cx="994409" cy="8820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sz="4800" b="1" dirty="0" smtClean="0"/>
              <a:t>!=</a:t>
            </a:r>
            <a:endParaRPr lang="en-US" sz="4800" b="1" dirty="0"/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2063751" y="367665"/>
            <a:ext cx="994409" cy="8820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sz="4800" b="1" dirty="0" smtClean="0"/>
              <a:t>!=</a:t>
            </a:r>
            <a:endParaRPr lang="en-US" sz="4800" b="1" dirty="0"/>
          </a:p>
        </p:txBody>
      </p:sp>
      <p:pic>
        <p:nvPicPr>
          <p:cNvPr id="2" name="Picture 1" descr="default_app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080" y="3525520"/>
            <a:ext cx="1310640" cy="1310640"/>
          </a:xfrm>
          <a:prstGeom prst="rect">
            <a:avLst/>
          </a:prstGeom>
        </p:spPr>
      </p:pic>
      <p:pic>
        <p:nvPicPr>
          <p:cNvPr id="11" name="Picture 10" descr="imgre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3556000"/>
            <a:ext cx="1245870" cy="1245870"/>
          </a:xfrm>
          <a:prstGeom prst="rect">
            <a:avLst/>
          </a:prstGeom>
        </p:spPr>
      </p:pic>
      <p:sp>
        <p:nvSpPr>
          <p:cNvPr id="12" name="Text Placeholder 2"/>
          <p:cNvSpPr txBox="1">
            <a:spLocks/>
          </p:cNvSpPr>
          <p:nvPr/>
        </p:nvSpPr>
        <p:spPr>
          <a:xfrm>
            <a:off x="976631" y="4797425"/>
            <a:ext cx="4723129" cy="1349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Direct access to native APIs in JS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328" y="3521541"/>
            <a:ext cx="1181250" cy="1181250"/>
          </a:xfrm>
          <a:prstGeom prst="rect">
            <a:avLst/>
          </a:prstGeom>
        </p:spPr>
      </p:pic>
      <p:sp>
        <p:nvSpPr>
          <p:cNvPr id="15" name="Text Placeholder 2"/>
          <p:cNvSpPr txBox="1">
            <a:spLocks/>
          </p:cNvSpPr>
          <p:nvPr/>
        </p:nvSpPr>
        <p:spPr>
          <a:xfrm>
            <a:off x="2216151" y="3669665"/>
            <a:ext cx="994409" cy="8820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sz="4800" b="1" dirty="0" smtClean="0"/>
              <a:t>!=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326862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</a:t>
            </a:r>
            <a:r>
              <a:rPr lang="en-US" dirty="0" err="1" smtClean="0"/>
              <a:t>NativeScript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688" y="209381"/>
            <a:ext cx="1181250" cy="1181250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29920" y="2409825"/>
            <a:ext cx="8696960" cy="3015615"/>
          </a:xfrm>
        </p:spPr>
        <p:txBody>
          <a:bodyPr>
            <a:normAutofit/>
          </a:bodyPr>
          <a:lstStyle/>
          <a:p>
            <a:r>
              <a:rPr lang="en-US" dirty="0" err="1" smtClean="0"/>
              <a:t>nativescript.org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nativescript</a:t>
            </a:r>
            <a:endParaRPr lang="en-US" dirty="0" smtClean="0"/>
          </a:p>
          <a:p>
            <a:r>
              <a:rPr lang="en-US" dirty="0" err="1" smtClean="0"/>
              <a:t>nativescript.org</a:t>
            </a:r>
            <a:r>
              <a:rPr lang="en-US" dirty="0" smtClean="0"/>
              <a:t>/blog</a:t>
            </a:r>
          </a:p>
        </p:txBody>
      </p:sp>
    </p:spTree>
    <p:extLst>
      <p:ext uri="{BB962C8B-B14F-4D97-AF65-F5344CB8AC3E}">
        <p14:creationId xmlns:p14="http://schemas.microsoft.com/office/powerpoint/2010/main" val="920208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NativeScript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151" y="1800224"/>
            <a:ext cx="11002010" cy="403161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Skills reuse</a:t>
            </a:r>
          </a:p>
          <a:p>
            <a:pPr lvl="2"/>
            <a:r>
              <a:rPr lang="en-US" dirty="0" smtClean="0"/>
              <a:t>Standards-based JavaScript, CSS, optionally </a:t>
            </a:r>
            <a:r>
              <a:rPr lang="en-US" dirty="0" err="1" smtClean="0"/>
              <a:t>TypeScript</a:t>
            </a:r>
            <a:endParaRPr lang="en-US" dirty="0" smtClean="0"/>
          </a:p>
          <a:p>
            <a:r>
              <a:rPr lang="en-US" dirty="0" smtClean="0"/>
              <a:t>Code reuse</a:t>
            </a:r>
          </a:p>
          <a:p>
            <a:pPr lvl="2"/>
            <a:r>
              <a:rPr lang="en-US" dirty="0" err="1" smtClean="0"/>
              <a:t>npm</a:t>
            </a:r>
            <a:r>
              <a:rPr lang="en-US" dirty="0" smtClean="0"/>
              <a:t> modules, 3</a:t>
            </a:r>
            <a:r>
              <a:rPr lang="en-US" baseline="30000" dirty="0" smtClean="0"/>
              <a:t>rd</a:t>
            </a:r>
            <a:r>
              <a:rPr lang="en-US" dirty="0" smtClean="0"/>
              <a:t>-party </a:t>
            </a:r>
            <a:r>
              <a:rPr lang="en-US" dirty="0" err="1" smtClean="0"/>
              <a:t>iOS</a:t>
            </a:r>
            <a:r>
              <a:rPr lang="en-US" dirty="0" smtClean="0"/>
              <a:t> and Android libraries</a:t>
            </a:r>
          </a:p>
          <a:p>
            <a:r>
              <a:rPr lang="en-US" dirty="0" smtClean="0"/>
              <a:t>Easily use native APIs</a:t>
            </a:r>
          </a:p>
          <a:p>
            <a:pPr lvl="2"/>
            <a:r>
              <a:rPr lang="en-US" dirty="0" smtClean="0"/>
              <a:t>No wrappers to access native APIs</a:t>
            </a:r>
          </a:p>
          <a:p>
            <a:pPr lvl="2"/>
            <a:r>
              <a:rPr lang="en-US" dirty="0" smtClean="0"/>
              <a:t>Use native UI elements</a:t>
            </a:r>
          </a:p>
          <a:p>
            <a:r>
              <a:rPr lang="en-US" dirty="0" smtClean="0"/>
              <a:t>Open source!</a:t>
            </a:r>
          </a:p>
        </p:txBody>
      </p:sp>
    </p:spTree>
    <p:extLst>
      <p:ext uri="{BB962C8B-B14F-4D97-AF65-F5344CB8AC3E}">
        <p14:creationId xmlns:p14="http://schemas.microsoft.com/office/powerpoint/2010/main" val="1080641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0636248" cy="548640"/>
          </a:xfrm>
        </p:spPr>
        <p:txBody>
          <a:bodyPr/>
          <a:lstStyle/>
          <a:p>
            <a:r>
              <a:rPr lang="en-US" dirty="0" smtClean="0"/>
              <a:t>Contribute!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nativescript.org</a:t>
            </a:r>
            <a:r>
              <a:rPr lang="en-US" dirty="0" smtClean="0"/>
              <a:t>/contribute)</a:t>
            </a:r>
            <a:endParaRPr lang="en-US" dirty="0"/>
          </a:p>
        </p:txBody>
      </p:sp>
      <p:pic>
        <p:nvPicPr>
          <p:cNvPr id="4" name="Picture 3" descr="Screen Shot 2015-03-06 at 2.0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" y="1829642"/>
            <a:ext cx="8077200" cy="445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01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4294967295"/>
          </p:nvPr>
        </p:nvSpPr>
        <p:spPr>
          <a:xfrm>
            <a:off x="438150" y="1775791"/>
            <a:ext cx="11396040" cy="508220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Bridge</a:t>
            </a:r>
            <a:endParaRPr lang="en-US" dirty="0"/>
          </a:p>
        </p:txBody>
      </p:sp>
      <p:pic>
        <p:nvPicPr>
          <p:cNvPr id="6" name="Picture 5" descr="brid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9557" y="-106566"/>
            <a:ext cx="14331558" cy="8650674"/>
          </a:xfrm>
          <a:prstGeom prst="rect">
            <a:avLst/>
          </a:prstGeom>
        </p:spPr>
      </p:pic>
      <p:pic>
        <p:nvPicPr>
          <p:cNvPr id="7" name="Picture 6" descr="JavaScript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52" y="2698616"/>
            <a:ext cx="1868412" cy="1868412"/>
          </a:xfrm>
          <a:prstGeom prst="rect">
            <a:avLst/>
          </a:prstGeom>
        </p:spPr>
      </p:pic>
      <p:pic>
        <p:nvPicPr>
          <p:cNvPr id="8" name="Picture 7" descr="android-logo-transparent-backgroun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351" y="1407060"/>
            <a:ext cx="2557073" cy="2557073"/>
          </a:xfrm>
          <a:prstGeom prst="rect">
            <a:avLst/>
          </a:prstGeom>
        </p:spPr>
      </p:pic>
      <p:pic>
        <p:nvPicPr>
          <p:cNvPr id="9" name="Picture 8" descr="200px-apple-logo-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118" y="4026655"/>
            <a:ext cx="2037549" cy="2495997"/>
          </a:xfrm>
          <a:prstGeom prst="rect">
            <a:avLst/>
          </a:prstGeom>
        </p:spPr>
      </p:pic>
      <p:pic>
        <p:nvPicPr>
          <p:cNvPr id="10" name="Picture 9" descr="Windows_logo_-_2012.sv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140" y="4400098"/>
            <a:ext cx="1841044" cy="18410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0328" y="432901"/>
            <a:ext cx="1181250" cy="11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43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r>
              <a:rPr lang="en-US" dirty="0" smtClean="0"/>
              <a:t> Android example</a:t>
            </a:r>
            <a:endParaRPr lang="en-US" dirty="0"/>
          </a:p>
        </p:txBody>
      </p:sp>
      <p:pic>
        <p:nvPicPr>
          <p:cNvPr id="4" name="Picture 3" descr="Screen Shot 2015-02-11 at 9.51.4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20" y="2072640"/>
            <a:ext cx="8547100" cy="1625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0880" y="4856480"/>
            <a:ext cx="1850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Output:</a:t>
            </a:r>
            <a:endParaRPr lang="en-US" sz="3600" b="1" dirty="0"/>
          </a:p>
        </p:txBody>
      </p:sp>
      <p:pic>
        <p:nvPicPr>
          <p:cNvPr id="6" name="Picture 5" descr="Screen Shot 2015-02-11 at 9.55.1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980" y="4931410"/>
            <a:ext cx="2159000" cy="622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84932" y="3789252"/>
            <a:ext cx="3029991" cy="204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99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8150" y="0"/>
            <a:ext cx="11338560" cy="1200805"/>
          </a:xfrm>
        </p:spPr>
        <p:txBody>
          <a:bodyPr/>
          <a:lstStyle/>
          <a:p>
            <a:r>
              <a:rPr lang="en-US" b="1" dirty="0" err="1" smtClean="0"/>
              <a:t>NativeScript</a:t>
            </a:r>
            <a:r>
              <a:rPr lang="en-US" b="1" dirty="0" smtClean="0"/>
              <a:t> </a:t>
            </a:r>
            <a:r>
              <a:rPr lang="en-US" b="1" dirty="0" err="1" smtClean="0"/>
              <a:t>iOS</a:t>
            </a:r>
            <a:r>
              <a:rPr lang="en-US" b="1" dirty="0" smtClean="0"/>
              <a:t> example</a:t>
            </a:r>
            <a:endParaRPr lang="en-US" b="1" dirty="0"/>
          </a:p>
        </p:txBody>
      </p:sp>
      <p:pic>
        <p:nvPicPr>
          <p:cNvPr id="6" name="Picture 5" descr="IMG_00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861" y="1200805"/>
            <a:ext cx="2991244" cy="5317767"/>
          </a:xfrm>
          <a:prstGeom prst="rect">
            <a:avLst/>
          </a:prstGeom>
        </p:spPr>
      </p:pic>
      <p:pic>
        <p:nvPicPr>
          <p:cNvPr id="7" name="Picture 6" descr="Screen Shot 2015-02-16 at 9.55.3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1932940"/>
            <a:ext cx="6515100" cy="2209800"/>
          </a:xfrm>
          <a:prstGeom prst="rect">
            <a:avLst/>
          </a:prstGeom>
        </p:spPr>
      </p:pic>
      <p:pic>
        <p:nvPicPr>
          <p:cNvPr id="5" name="Picture 4" descr="200px-apple-logo-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085" y="4399280"/>
            <a:ext cx="1575782" cy="193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43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">
  <a:themeElements>
    <a:clrScheme name="Telerik 3.0 New Brand">
      <a:dk1>
        <a:srgbClr val="2A2D33"/>
      </a:dk1>
      <a:lt1>
        <a:srgbClr val="FFFFFF"/>
      </a:lt1>
      <a:dk2>
        <a:srgbClr val="384361"/>
      </a:dk2>
      <a:lt2>
        <a:srgbClr val="E1E5EA"/>
      </a:lt2>
      <a:accent1>
        <a:srgbClr val="E73039"/>
      </a:accent1>
      <a:accent2>
        <a:srgbClr val="FF8800"/>
      </a:accent2>
      <a:accent3>
        <a:srgbClr val="FFD73F"/>
      </a:accent3>
      <a:accent4>
        <a:srgbClr val="5DC62E"/>
      </a:accent4>
      <a:accent5>
        <a:srgbClr val="009B55"/>
      </a:accent5>
      <a:accent6>
        <a:srgbClr val="3CD5ED"/>
      </a:accent6>
      <a:hlink>
        <a:srgbClr val="0099CC"/>
      </a:hlink>
      <a:folHlink>
        <a:srgbClr val="9149B6"/>
      </a:folHlink>
    </a:clrScheme>
    <a:fontScheme name="Telerik Fonts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elerikGlobalGathering" id="{7E85FF9B-8877-49BD-BF1B-DBAE84329A25}" vid="{14ED4DDA-1649-4FE2-8BAA-9DDDE833FA1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12600</TotalTime>
  <Words>552</Words>
  <Application>Microsoft Macintosh PowerPoint</Application>
  <PresentationFormat>Custom</PresentationFormat>
  <Paragraphs>89</Paragraphs>
  <Slides>40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Telerik</vt:lpstr>
      <vt:lpstr>Introducing NativeScript [Your name here]</vt:lpstr>
      <vt:lpstr>What is NativeScript?</vt:lpstr>
      <vt:lpstr>PowerPoint Presentation</vt:lpstr>
      <vt:lpstr>PowerPoint Presentation</vt:lpstr>
      <vt:lpstr>Why NativeScript?</vt:lpstr>
      <vt:lpstr>Contribute! (nativescript.org/contribute)</vt:lpstr>
      <vt:lpstr>PowerPoint Presentation</vt:lpstr>
      <vt:lpstr>NativeScript Android example</vt:lpstr>
      <vt:lpstr>NativeScript iOS example</vt:lpstr>
      <vt:lpstr>PowerPoint Presentation</vt:lpstr>
      <vt:lpstr>How does this work?</vt:lpstr>
      <vt:lpstr>NativeScript and JS VMs</vt:lpstr>
      <vt:lpstr>PowerPoint Presentation</vt:lpstr>
      <vt:lpstr>PowerPoint Presentation</vt:lpstr>
      <vt:lpstr>PowerPoint Presentation</vt:lpstr>
      <vt:lpstr>NativeScript modules</vt:lpstr>
      <vt:lpstr>NativeScript file module</vt:lpstr>
      <vt:lpstr>HTTP module example</vt:lpstr>
      <vt:lpstr>Community modules</vt:lpstr>
      <vt:lpstr>But how do I turn this into an app?</vt:lpstr>
      <vt:lpstr>Two ways to use NativeScript</vt:lpstr>
      <vt:lpstr>PowerPoint Presentation</vt:lpstr>
      <vt:lpstr>Telerik AppBuilder IDE Options</vt:lpstr>
      <vt:lpstr>PowerPoint Presentation</vt:lpstr>
      <vt:lpstr>Or, use AppBuilder individually</vt:lpstr>
      <vt:lpstr>NativeScript CLI</vt:lpstr>
      <vt:lpstr>NativeScript CLI requirements</vt:lpstr>
      <vt:lpstr>Starting a new project</vt:lpstr>
      <vt:lpstr>Running on iOS</vt:lpstr>
      <vt:lpstr>Running on Android</vt:lpstr>
      <vt:lpstr>PowerPoint Presentation</vt:lpstr>
      <vt:lpstr>app.js</vt:lpstr>
      <vt:lpstr>Pages</vt:lpstr>
      <vt:lpstr>Custom XML Components</vt:lpstr>
      <vt:lpstr>Data binding</vt:lpstr>
      <vt:lpstr>Data binding improved</vt:lpstr>
      <vt:lpstr>CSS</vt:lpstr>
      <vt:lpstr>PowerPoint Presentation</vt:lpstr>
      <vt:lpstr>Hands-on Lab</vt:lpstr>
      <vt:lpstr>Follow NativeScript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Polya Vassileva</dc:creator>
  <cp:lastModifiedBy>TJ VanToll</cp:lastModifiedBy>
  <cp:revision>395</cp:revision>
  <dcterms:created xsi:type="dcterms:W3CDTF">2013-04-11T08:37:24Z</dcterms:created>
  <dcterms:modified xsi:type="dcterms:W3CDTF">2015-06-22T14:45:51Z</dcterms:modified>
</cp:coreProperties>
</file>